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Jogo do COO: </a:t>
            </a:r>
            <a:r>
              <a:t>Ao enviar um e-mail, o jogador manda uma cópia oculta para outra pessoa, de modo que o destinatário original não saiba que o jogador está procedendo assim. Os objetivos mais comuns para o envio da cópia oculta consistem em fazer com que outras pessoas saibam que você agiu, mostrar que você não tem receio de mostrar sua opinião pessoal a uma terceira</a:t>
            </a:r>
          </a:p>
          <a:p>
            <a:pPr/>
            <a:r>
              <a:t>pessoa ou bloquear a possibilidade de que alguém depois venha a dizer que não foi informado.</a:t>
            </a:r>
          </a:p>
          <a:p>
            <a:pPr/>
          </a:p>
          <a:p>
            <a:pPr>
              <a:defRPr b="1"/>
            </a:pPr>
            <a:r>
              <a:t>Esconder-se nos Documentos: </a:t>
            </a:r>
            <a:r>
              <a:rPr b="0"/>
              <a:t>Esse é o jogo da papelada, em que quaisquer problemas ou preocupações obtém como resposta documentos oficiais cheios de detalhes. O jogo está no recurso à papelada para justificar ações e defender decisões equivocadas.</a:t>
            </a:r>
            <a:endParaRPr b="0"/>
          </a:p>
          <a:p>
            <a:pPr/>
            <a:r>
              <a:t>“Quando existe algum assunto a ser discutido com alguém, a melhor opção é telefonar ou visitar pessoalmente a pessoa, em vez de empenhar em uma guerra de e-mails. Uma conversa franca torna-se mais difícil através de e-mail do que via telefone ou pessoalmente. O importante é usar o e-mail para transmissão de dados ou de informações.</a:t>
            </a:r>
          </a:p>
          <a:p>
            <a:pPr/>
            <a:r>
              <a:t>O diálogo é o antídoto natural contra os jogos. </a:t>
            </a:r>
          </a:p>
          <a:p>
            <a:pPr/>
            <a:r>
              <a:t>Não desista de tornar mais honestas e francas suas comunicações com as pessoas. “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Jogo do COO: </a:t>
            </a:r>
            <a:r>
              <a:t>Ao enviar um e-mail, o jogador manda uma cópia oculta para outra pessoa, de modo que o destinatário original não saiba que o jogador está procedendo assim. Os objetivos mais comuns para o envio da cópia oculta consistem em fazer com que outras pessoas saibam que você agiu, mostrar que você não tem receio de mostrar sua opinião pessoal a uma terceira</a:t>
            </a:r>
          </a:p>
          <a:p>
            <a:pPr/>
            <a:r>
              <a:t>pessoa ou bloquear a possibilidade de que alguém depois venha a dizer que não foi informado.</a:t>
            </a:r>
          </a:p>
          <a:p>
            <a:pPr/>
          </a:p>
          <a:p>
            <a:pPr>
              <a:defRPr b="1"/>
            </a:pPr>
            <a:r>
              <a:t>Esconder-se nos Documentos: </a:t>
            </a:r>
            <a:r>
              <a:rPr b="0"/>
              <a:t>Esse é o jogo da papelada, em que quaisquer problemas ou preocupações obtém como resposta documentos oficiais cheios de detalhes. O jogo está no recurso à papelada para justificar ações e defender decisões equivocadas.</a:t>
            </a:r>
            <a:endParaRPr b="0"/>
          </a:p>
          <a:p>
            <a:pPr/>
            <a:r>
              <a:t>“Quando existe algum assunto a ser discutido com alguém, a melhor opção é telefonar ou visitar pessoalmente a pessoa, em vez de empenhar em uma guerra de e-mails. Uma conversa franca torna-se mais difícil através de e-mail do que via telefone ou pessoalmente. O importante é usar o e-mail para transmissão de dados ou de informações.</a:t>
            </a:r>
          </a:p>
          <a:p>
            <a:pPr/>
            <a:r>
              <a:t>O diálogo é o antídoto natural contra os jogos. </a:t>
            </a:r>
          </a:p>
          <a:p>
            <a:pPr/>
            <a:r>
              <a:t>Não desista de tornar mais honestas e francas suas comunicações com as pessoas. “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Jogo do COO: </a:t>
            </a:r>
            <a:r>
              <a:t>Ao enviar um e-mail, o jogador manda uma cópia oculta para outra pessoa, de modo que o destinatário original não saiba que o jogador está procedendo assim. Os objetivos mais comuns para o envio da cópia oculta consistem em fazer com que outras pessoas saibam que você agiu, mostrar que você não tem receio de mostrar sua opinião pessoal a uma terceira</a:t>
            </a:r>
          </a:p>
          <a:p>
            <a:pPr/>
            <a:r>
              <a:t>pessoa ou bloquear a possibilidade de que alguém depois venha a dizer que não foi informado.</a:t>
            </a:r>
          </a:p>
          <a:p>
            <a:pPr/>
          </a:p>
          <a:p>
            <a:pPr>
              <a:defRPr b="1"/>
            </a:pPr>
            <a:r>
              <a:t>Esconder-se nos Documentos: </a:t>
            </a:r>
            <a:r>
              <a:rPr b="0"/>
              <a:t>Esse é o jogo da papelada, em que quaisquer problemas ou preocupações obtém como resposta documentos oficiais cheios de detalhes. O jogo está no recurso à papelada para justificar ações e defender decisões equivocadas.</a:t>
            </a:r>
            <a:endParaRPr b="0"/>
          </a:p>
          <a:p>
            <a:pPr/>
            <a:r>
              <a:t>“Quando existe algum assunto a ser discutido com alguém, a melhor opção é telefonar ou visitar pessoalmente a pessoa, em vez de empenhar em uma guerra de e-mails. Uma conversa franca torna-se mais difícil através de e-mail do que via telefone ou pessoalmente. O importante é usar o e-mail para transmissão de dados ou de informações.</a:t>
            </a:r>
          </a:p>
          <a:p>
            <a:pPr/>
            <a:r>
              <a:t>O diálogo é o antídoto natural contra os jogos. </a:t>
            </a:r>
          </a:p>
          <a:p>
            <a:pPr/>
            <a:r>
              <a:t>Não desista de tornar mais honestas e francas suas comunicações com as pessoas. “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Jogo do COO: </a:t>
            </a:r>
            <a:r>
              <a:t>Ao enviar um e-mail, o jogador manda uma cópia oculta para outra pessoa, de modo que o destinatário original não saiba que o jogador está procedendo assim. Os objetivos mais comuns para o envio da cópia oculta consistem em fazer com que outras pessoas saibam que você agiu, mostrar que você não tem receio de mostrar sua opinião pessoal a uma terceira</a:t>
            </a:r>
          </a:p>
          <a:p>
            <a:pPr/>
            <a:r>
              <a:t>pessoa ou bloquear a possibilidade de que alguém depois venha a dizer que não foi informado.</a:t>
            </a:r>
          </a:p>
          <a:p>
            <a:pPr/>
          </a:p>
          <a:p>
            <a:pPr>
              <a:defRPr b="1"/>
            </a:pPr>
            <a:r>
              <a:t>Esconder-se nos Documentos: </a:t>
            </a:r>
            <a:r>
              <a:rPr b="0"/>
              <a:t>Esse é o jogo da papelada, em que quaisquer problemas ou preocupações obtém como resposta documentos oficiais cheios de detalhes. O jogo está no recurso à papelada para justificar ações e defender decisões equivocadas.</a:t>
            </a:r>
            <a:endParaRPr b="0"/>
          </a:p>
          <a:p>
            <a:pPr/>
            <a:r>
              <a:t>“Quando existe algum assunto a ser discutido com alguém, a melhor opção é telefonar ou visitar pessoalmente a pessoa, em vez de empenhar em uma guerra de e-mails. Uma conversa franca torna-se mais difícil através de e-mail do que via telefone ou pessoalmente. O importante é usar o e-mail para transmissão de dados ou de informações.</a:t>
            </a:r>
          </a:p>
          <a:p>
            <a:pPr/>
            <a:r>
              <a:t>O diálogo é o antídoto natural contra os jogos. </a:t>
            </a:r>
          </a:p>
          <a:p>
            <a:pPr/>
            <a:r>
              <a:t>Não desista de tornar mais honestas e francas suas comunicações com as pessoas. “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495300" y="91567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495300" y="66548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 flipV="1">
            <a:off x="7981602" y="70916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body" sz="quarter" idx="13"/>
          </p:nvPr>
        </p:nvSpPr>
        <p:spPr>
          <a:xfrm>
            <a:off x="495300" y="60706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495300" y="67056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8267700" y="67056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Shape 31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7999" y="4876800"/>
            <a:ext cx="425147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7999" y="2768600"/>
            <a:ext cx="425147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Shape 51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Shape 52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jpeg"/><Relationship Id="rId6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g.toggl.com/2015/04/tech-worker-stereotype-comic/" TargetMode="External"/><Relationship Id="rId3" Type="http://schemas.openxmlformats.org/officeDocument/2006/relationships/hyperlink" Target="http://www.joelonsoftware.com/articles/fog0000000043.html" TargetMode="External"/><Relationship Id="rId4" Type="http://schemas.openxmlformats.org/officeDocument/2006/relationships/hyperlink" Target="http://www.jogospoliticos.com.br" TargetMode="External"/><Relationship Id="rId5" Type="http://schemas.openxmlformats.org/officeDocument/2006/relationships/image" Target="../media/image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3"/>
          </p:nvPr>
        </p:nvSpPr>
        <p:spPr>
          <a:xfrm>
            <a:off x="495300" y="6083300"/>
            <a:ext cx="7200900" cy="508000"/>
          </a:xfrm>
          <a:prstGeom prst="rect">
            <a:avLst/>
          </a:prstGeom>
        </p:spPr>
        <p:txBody>
          <a:bodyPr/>
          <a:lstStyle/>
          <a:p>
            <a:pPr/>
            <a:r>
              <a:t>Vítor Horcaio Paciulli</a:t>
            </a:r>
          </a:p>
        </p:txBody>
      </p:sp>
      <p:sp>
        <p:nvSpPr>
          <p:cNvPr id="134" name="Shape 134"/>
          <p:cNvSpPr/>
          <p:nvPr>
            <p:ph type="ctrTitle"/>
          </p:nvPr>
        </p:nvSpPr>
        <p:spPr>
          <a:xfrm>
            <a:off x="495300" y="6718300"/>
            <a:ext cx="7200900" cy="2413000"/>
          </a:xfrm>
          <a:prstGeom prst="rect">
            <a:avLst/>
          </a:prstGeom>
        </p:spPr>
        <p:txBody>
          <a:bodyPr/>
          <a:lstStyle>
            <a:lvl1pPr defTabSz="449833">
              <a:spcBef>
                <a:spcPts val="1200"/>
              </a:spcBef>
              <a:defRPr sz="5390"/>
            </a:lvl1pPr>
          </a:lstStyle>
          <a:p>
            <a:pPr/>
            <a:r>
              <a:t>Cultura de Trabalho e Jogos Políticos nas Empresas.</a:t>
            </a:r>
          </a:p>
        </p:txBody>
      </p:sp>
      <p:sp>
        <p:nvSpPr>
          <p:cNvPr id="135" name="Shape 135"/>
          <p:cNvSpPr/>
          <p:nvPr>
            <p:ph type="subTitle" sz="quarter" idx="1"/>
          </p:nvPr>
        </p:nvSpPr>
        <p:spPr>
          <a:xfrm>
            <a:off x="8685612" y="7269832"/>
            <a:ext cx="2540001" cy="6019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EB2DD"/>
                </a:solidFill>
              </a:defRPr>
            </a:lvl1pPr>
          </a:lstStyle>
          <a:p>
            <a:pPr/>
            <a:r>
              <a:t>@vpaciulli</a:t>
            </a:r>
          </a:p>
        </p:txBody>
      </p:sp>
      <p:pic>
        <p:nvPicPr>
          <p:cNvPr id="136" name="curriculu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3876" y="8506122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linked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876" y="7962255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twit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7700" y="7418387"/>
            <a:ext cx="304800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8685612" y="7813699"/>
            <a:ext cx="2540001" cy="60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>
                <a:solidFill>
                  <a:srgbClr val="7EB2DD"/>
                </a:solidFill>
              </a:defRPr>
            </a:lvl1pPr>
          </a:lstStyle>
          <a:p>
            <a:pPr/>
            <a:r>
              <a:t>/in/vitorpaciulli</a:t>
            </a:r>
          </a:p>
        </p:txBody>
      </p:sp>
      <p:sp>
        <p:nvSpPr>
          <p:cNvPr id="140" name="Shape 140"/>
          <p:cNvSpPr/>
          <p:nvPr/>
        </p:nvSpPr>
        <p:spPr>
          <a:xfrm>
            <a:off x="8685612" y="8357567"/>
            <a:ext cx="2540001" cy="601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2516">
              <a:defRPr sz="2352">
                <a:solidFill>
                  <a:srgbClr val="7EB2DD"/>
                </a:solidFill>
              </a:defRPr>
            </a:lvl1pPr>
          </a:lstStyle>
          <a:p>
            <a:pPr/>
            <a:r>
              <a:t>vpaciulli.github.io</a:t>
            </a:r>
          </a:p>
        </p:txBody>
      </p:sp>
      <p:pic>
        <p:nvPicPr>
          <p:cNvPr id="141" name="Williams_PS_011.jpg"/>
          <p:cNvPicPr>
            <a:picLocks noChangeAspect="1"/>
          </p:cNvPicPr>
          <p:nvPr/>
        </p:nvPicPr>
        <p:blipFill>
          <a:blip r:embed="rId5">
            <a:alphaModFix amt="85000"/>
            <a:extLst/>
          </a:blip>
          <a:stretch>
            <a:fillRect/>
          </a:stretch>
        </p:blipFill>
        <p:spPr>
          <a:xfrm>
            <a:off x="-7374" y="-1536056"/>
            <a:ext cx="13004801" cy="731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ithub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73876" y="6874519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8685612" y="6718299"/>
            <a:ext cx="4523434" cy="60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>
                <a:solidFill>
                  <a:srgbClr val="7EB2DD"/>
                </a:solidFill>
              </a:defRPr>
            </a:lvl1pPr>
          </a:lstStyle>
          <a:p>
            <a:pPr/>
            <a:r>
              <a:t>https://github.com/vpaciulli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Exemplos de Jogos nas Empresas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 guerra de e-mails</a:t>
            </a:r>
          </a:p>
          <a:p>
            <a:pPr lvl="1"/>
            <a:r>
              <a:t>Jogo do COO</a:t>
            </a:r>
          </a:p>
          <a:p>
            <a:pPr lvl="1"/>
            <a:r>
              <a:t>Esconder-se nos Documentos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Exemplos de Jogos nas Empresas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Corrupção </a:t>
            </a:r>
          </a:p>
          <a:p>
            <a:pPr lvl="2" marL="0" indent="457200">
              <a:spcBef>
                <a:spcPts val="1800"/>
              </a:spcBef>
              <a:buClrTx/>
              <a:buSzTx/>
              <a:buFontTx/>
              <a:buNone/>
              <a:defRPr sz="3000"/>
            </a:pPr>
            <a:r>
              <a:t>“Há vários fatores que promovem um ambiente de jogo políticos nas empresas, a falta de confiança em CEOs é um deles. Os colaboradores assumem uma atitude de cinismo quando escutam os CEOs falarem de visão e valores. Em uma atmosfera de desconfiança, os jogos encontram terreno fértil. A racionalização é mais ou menos assim: se não posso confiar em meu CEO (ou em qualquer outra pessoa proeminente na empresa), por que devo zelar por meu comportamento?</a:t>
            </a:r>
            <a:r>
              <a:rPr>
                <a:solidFill>
                  <a:srgbClr val="000000"/>
                </a:solidFill>
              </a:rPr>
              <a:t> </a:t>
            </a:r>
            <a:r>
              <a:t>Se as pessoas lá em cima jogam, então as de baixo devem imitá-las.”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Quem está mais apto a jogar?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800"/>
              </a:spcBef>
              <a:buClrTx/>
              <a:buSzTx/>
              <a:buFontTx/>
              <a:buNone/>
              <a:defRPr sz="3000"/>
            </a:pPr>
            <a:r>
              <a:t>1-    A ansiedade que sentem, resultado da grande responsabilidade e dos privilégios que recebem. Os jogos podem ser vistos pelo jogador como uma forma de reduzir, a curto prazo (somente), esta ansiedade.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1800"/>
              </a:spcBef>
              <a:buClrTx/>
              <a:buSzTx/>
              <a:buFontTx/>
              <a:buNone/>
              <a:defRPr sz="3000"/>
            </a:pPr>
            <a:r>
              <a:t>2-    Eles podem possuir um ego voltado para o narcisismo, paranoia, arrogância quando sob estresse.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Porque cultura e jogos afetam a Empresa?</a:t>
            </a:r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xfrm>
            <a:off x="508000" y="2628900"/>
            <a:ext cx="11988800" cy="20556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ClrTx/>
              <a:buSzTx/>
              <a:buFontTx/>
              <a:buNone/>
              <a:defRPr sz="4000"/>
            </a:lvl1pPr>
          </a:lstStyle>
          <a:p>
            <a:pPr/>
            <a:r>
              <a:t>E o que é que eu tenho a ver com isso?</a:t>
            </a:r>
          </a:p>
        </p:txBody>
      </p:sp>
      <p:pic>
        <p:nvPicPr>
          <p:cNvPr id="194" name="south_park_m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3564" y="3230409"/>
            <a:ext cx="5080001" cy="642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0" cy="6680200"/>
          </a:xfrm>
          <a:prstGeom prst="rect">
            <a:avLst/>
          </a:prstGeom>
        </p:spPr>
      </p:pic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Conclusão</a:t>
            </a:r>
          </a:p>
        </p:txBody>
      </p:sp>
      <p:sp>
        <p:nvSpPr>
          <p:cNvPr id="200" name="Shape 20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Dúvidas, discussões e conversas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Créditos e links interessantes</a:t>
            </a:r>
          </a:p>
        </p:txBody>
      </p:sp>
      <p:sp>
        <p:nvSpPr>
          <p:cNvPr id="203" name="Shape 203"/>
          <p:cNvSpPr/>
          <p:nvPr>
            <p:ph type="body" sz="half" idx="1"/>
          </p:nvPr>
        </p:nvSpPr>
        <p:spPr>
          <a:xfrm>
            <a:off x="508000" y="2628900"/>
            <a:ext cx="11988800" cy="4023668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Tech Worker Stereotype Comic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Joel Test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Jogos Políticos nas Empresas</a:t>
            </a:r>
          </a:p>
        </p:txBody>
      </p:sp>
      <p:pic>
        <p:nvPicPr>
          <p:cNvPr id="204" name="284560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58635" y="5229570"/>
            <a:ext cx="2703895" cy="388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Apresentação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Cultura de Trabalho e Desenvolvimento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Joel Test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Jogos Políticos nas Empresas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Exemplos de Jogos nas Empresas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Porque cultura e jogos afetam a Empresa?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Conclusão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188402" y="546099"/>
            <a:ext cx="7654183" cy="8661401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body" idx="13"/>
          </p:nvPr>
        </p:nvSpPr>
        <p:spPr>
          <a:xfrm>
            <a:off x="508000" y="1724660"/>
            <a:ext cx="5676900" cy="955041"/>
          </a:xfrm>
          <a:prstGeom prst="rect">
            <a:avLst/>
          </a:prstGeom>
        </p:spPr>
        <p:txBody>
          <a:bodyPr/>
          <a:lstStyle/>
          <a:p>
            <a:pPr/>
            <a:r>
              <a:t>Cultura de Trabalho e Jogos Políticos </a:t>
            </a:r>
          </a:p>
          <a:p>
            <a:pPr/>
            <a:r>
              <a:t>nas Empresas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Apresentação</a:t>
            </a:r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508000" y="5029200"/>
            <a:ext cx="4569867" cy="4013200"/>
          </a:xfrm>
          <a:prstGeom prst="rect">
            <a:avLst/>
          </a:prstGeom>
        </p:spPr>
        <p:txBody>
          <a:bodyPr/>
          <a:lstStyle/>
          <a:p>
            <a:pPr/>
            <a:r>
              <a:t>Colecionador de Hobbies, maluco por qualidade e evolução de código e metido a amante de cervejas artesanais nas horas vagas.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–Dicionário.</a:t>
            </a:r>
          </a:p>
        </p:txBody>
      </p:sp>
      <p:sp>
        <p:nvSpPr>
          <p:cNvPr id="154" name="Shape 154"/>
          <p:cNvSpPr/>
          <p:nvPr>
            <p:ph type="body" idx="14"/>
          </p:nvPr>
        </p:nvSpPr>
        <p:spPr>
          <a:xfrm>
            <a:off x="1270000" y="3949700"/>
            <a:ext cx="10464800" cy="1320801"/>
          </a:xfrm>
          <a:prstGeom prst="rect">
            <a:avLst/>
          </a:prstGeom>
        </p:spPr>
        <p:txBody>
          <a:bodyPr/>
          <a:lstStyle/>
          <a:p>
            <a:pPr/>
            <a:r>
              <a:t>“Normas de comportamento, saberes, hábitos ou crenças que diferenciam um grupo de outro”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Cultura de Trabalho</a:t>
            </a:r>
          </a:p>
        </p:txBody>
      </p:sp>
      <p:pic>
        <p:nvPicPr>
          <p:cNvPr id="157" name="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54000"/>
            <a:ext cx="12065000" cy="5537200"/>
          </a:xfrm>
          <a:prstGeom prst="rect">
            <a:avLst/>
          </a:prstGeom>
        </p:spPr>
      </p:pic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Desenvolvimento de Software</a:t>
            </a:r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1992"/>
            </a:pPr>
            <a:r>
              <a:t>Github??</a:t>
            </a:r>
            <a:br/>
            <a:r>
              <a:t>Scrum??</a:t>
            </a:r>
          </a:p>
          <a:p>
            <a:pPr defTabSz="484886">
              <a:defRPr sz="1992"/>
            </a:pPr>
            <a:r>
              <a:t>Metodologia Ágil??</a:t>
            </a:r>
            <a:br/>
            <a:r>
              <a:t>Pull Request??</a:t>
            </a:r>
          </a:p>
          <a:p>
            <a:pPr defTabSz="484886">
              <a:defRPr sz="1992"/>
            </a:pPr>
            <a:r>
              <a:t>Branch??</a:t>
            </a:r>
            <a:br/>
            <a:r>
              <a:t>Arquitetura??</a:t>
            </a:r>
          </a:p>
          <a:p>
            <a:pPr defTabSz="484886">
              <a:defRPr sz="1992"/>
            </a:pPr>
            <a:r>
              <a:t>Testes??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46986" y="2565400"/>
            <a:ext cx="6333828" cy="6680200"/>
          </a:xfrm>
          <a:prstGeom prst="rect">
            <a:avLst/>
          </a:prstGeom>
        </p:spPr>
      </p:pic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 o que eu acho disso?</a:t>
            </a:r>
          </a:p>
        </p:txBody>
      </p:sp>
      <p:sp>
        <p:nvSpPr>
          <p:cNvPr id="163" name="Shape 16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Versionamento.</a:t>
            </a:r>
          </a:p>
          <a:p>
            <a:pPr/>
            <a:r>
              <a:t>Nada pode atacar o Usuário.</a:t>
            </a:r>
          </a:p>
          <a:p>
            <a:pPr/>
            <a:r>
              <a:t>Todos jogam, todos opinam.</a:t>
            </a:r>
          </a:p>
          <a:p>
            <a:pPr/>
            <a:r>
              <a:t>Não basta funcionar.</a:t>
            </a:r>
          </a:p>
          <a:p>
            <a:pPr/>
            <a:r>
              <a:t>Se não está bonito, não está feito.</a:t>
            </a:r>
          </a:p>
          <a:p>
            <a:pPr/>
            <a:r>
              <a:t>Criticas regem nossa profissão.</a:t>
            </a:r>
          </a:p>
          <a:p>
            <a:pPr>
              <a:defRPr i="1"/>
            </a:pPr>
            <a:r>
              <a:t>"Show me the Code!”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Joel Test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use Source Control?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Can you make a build in one step?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make daily builds?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have a bug database?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fix bugs before writing new code?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have an up-to-date schedule?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have a spec?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programmers have quiet working conditions?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  Do you use the best tools money can buy?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Do you have testers? 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Do new candidates write code during their interview?</a:t>
            </a:r>
          </a:p>
          <a:p>
            <a:pPr marL="125730" indent="-125730" defTabSz="321310">
              <a:spcBef>
                <a:spcPts val="1300"/>
              </a:spcBef>
              <a:buSzPct val="100000"/>
              <a:buAutoNum type="arabicPeriod" startAt="1"/>
              <a:defRPr sz="1980"/>
            </a:pPr>
            <a:r>
              <a:t> Do you do hallway usability test?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Jogos Políticos nas Empresas</a:t>
            </a:r>
          </a:p>
        </p:txBody>
      </p:sp>
      <p:pic>
        <p:nvPicPr>
          <p:cNvPr id="169" name="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6100"/>
            <a:ext cx="12065000" cy="5537200"/>
          </a:xfrm>
          <a:prstGeom prst="rect">
            <a:avLst/>
          </a:prstGeom>
        </p:spPr>
      </p:pic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livro para a realidade</a:t>
            </a:r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i="1"/>
            </a:pPr>
            <a:r>
              <a:t>Jogos Políticos nas Empresas </a:t>
            </a:r>
          </a:p>
          <a:p>
            <a:pPr lvl="1">
              <a:defRPr i="1"/>
            </a:pPr>
            <a:r>
              <a:t>                  </a:t>
            </a:r>
            <a:r>
              <a:t>-Maurício Goldstein</a:t>
            </a:r>
          </a:p>
        </p:txBody>
      </p:sp>
      <p:sp>
        <p:nvSpPr>
          <p:cNvPr id="172" name="Shape 172"/>
          <p:cNvSpPr/>
          <p:nvPr/>
        </p:nvSpPr>
        <p:spPr>
          <a:xfrm>
            <a:off x="605631" y="636736"/>
            <a:ext cx="11793537" cy="5156102"/>
          </a:xfrm>
          <a:prstGeom prst="rect">
            <a:avLst/>
          </a:prstGeom>
          <a:blipFill>
            <a:blip r:embed="rId3">
              <a:alphaModFix amt="35203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xfrm>
            <a:off x="533400" y="6972300"/>
            <a:ext cx="11938000" cy="609600"/>
          </a:xfrm>
          <a:prstGeom prst="rect">
            <a:avLst/>
          </a:prstGeom>
        </p:spPr>
        <p:txBody>
          <a:bodyPr/>
          <a:lstStyle/>
          <a:p>
            <a:pPr/>
            <a:r>
              <a:t>–Maurício Goldstein</a:t>
            </a:r>
          </a:p>
        </p:txBody>
      </p:sp>
      <p:sp>
        <p:nvSpPr>
          <p:cNvPr id="175" name="Shape 175"/>
          <p:cNvSpPr/>
          <p:nvPr>
            <p:ph type="body" idx="14"/>
          </p:nvPr>
        </p:nvSpPr>
        <p:spPr>
          <a:xfrm>
            <a:off x="228600" y="1041399"/>
            <a:ext cx="12547600" cy="5588001"/>
          </a:xfrm>
          <a:prstGeom prst="rect">
            <a:avLst/>
          </a:prstGeom>
        </p:spPr>
        <p:txBody>
          <a:bodyPr/>
          <a:lstStyle/>
          <a:p>
            <a:pPr/>
            <a:r>
              <a:t>“Está em nossa natureza humana essa inclinação pelo jogo – quando estamos em grupos, ou quando existe uma disputa por “prêmios” (promoções, simpatia do chefe, financiamento de um projeto, conquista de um contrato e assim por diante) que podemos ganhar ou perder...embora algumas culturas promovam mais os jogos políticos do que outras, praticamente todas as empresas tem uma ecologia de jogos – um padrão que se forma com o tempo e passa a dominar determinado ambiente.”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